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1.jpeg" ContentType="image/jpeg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3" name="Shape 15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Kennt bestimmt: </a:t>
            </a:r>
          </a:p>
          <a:p>
            <a:pPr/>
            <a:r>
              <a:t>	- Verzögerte Behandlung</a:t>
            </a:r>
          </a:p>
          <a:p>
            <a:pPr/>
            <a:r>
              <a:t>	- Überfüllte Stationen</a:t>
            </a:r>
          </a:p>
          <a:p>
            <a:pPr/>
            <a:r>
              <a:t>	- Keine Aufnahme möglich</a:t>
            </a:r>
          </a:p>
          <a:p>
            <a:pPr/>
          </a:p>
          <a:p>
            <a:pPr/>
            <a:r>
              <a:t>Woran liegt das? (-&gt; nächste Folie)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r:in und Datum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Autor:in und Datum</a:t>
            </a:r>
          </a:p>
        </p:txBody>
      </p:sp>
      <p:sp>
        <p:nvSpPr>
          <p:cNvPr id="12" name="Titel der Präsentation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Titel der Präsentation</a:t>
            </a:r>
          </a:p>
        </p:txBody>
      </p:sp>
      <p:sp>
        <p:nvSpPr>
          <p:cNvPr id="13" name="Textebene 1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Präsentationsuntertitel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ufstel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ebene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Aufstellung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akt (groß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ebene 1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kte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Fakten</a:t>
            </a:r>
          </a:p>
        </p:txBody>
      </p:sp>
      <p:sp>
        <p:nvSpPr>
          <p:cNvPr id="108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Quellenangabe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Quellenangabe</a:t>
            </a:r>
          </a:p>
        </p:txBody>
      </p:sp>
      <p:sp>
        <p:nvSpPr>
          <p:cNvPr id="116" name="Textebene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„Bemerkenswert“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alatschüssel mit gebratenem Reis, gekochten Eiern und Stäbchen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Schüssel mit Lachsfrikadellen, Salat und Humm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Schüssel mit Pappardelle, Petersilienbutter, gerösteten Haselnüssen und geriebenem Parmesan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alatschüssel mit gebratenem Reis, gekochten Eiern und Stäbchen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und Limonen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Titel der Präsentation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Titel der Präsentation</a:t>
            </a:r>
          </a:p>
        </p:txBody>
      </p:sp>
      <p:sp>
        <p:nvSpPr>
          <p:cNvPr id="23" name="Autor:in und Datum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Autor:in und Datum</a:t>
            </a:r>
          </a:p>
        </p:txBody>
      </p:sp>
      <p:sp>
        <p:nvSpPr>
          <p:cNvPr id="24" name="Textebene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Präsentationsuntertitel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chüssel mit Lachsfrikadellen, Salat und Humm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Folientitel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Folientitel</a:t>
            </a:r>
          </a:p>
        </p:txBody>
      </p:sp>
      <p:sp>
        <p:nvSpPr>
          <p:cNvPr id="34" name="Textebene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Folien-Untertitel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Foliennumm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olientitel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43" name="Folien-Untertitel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Folien-Untertitel</a:t>
            </a:r>
          </a:p>
        </p:txBody>
      </p:sp>
      <p:sp>
        <p:nvSpPr>
          <p:cNvPr id="44" name="Textebene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ebene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, Punkte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olien-Untertitel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Folien-Untertitel</a:t>
            </a:r>
          </a:p>
        </p:txBody>
      </p:sp>
      <p:sp>
        <p:nvSpPr>
          <p:cNvPr id="61" name="Textebene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Schüssel mit Pappardelle, Petersilienbutter, gerösteten Haselnüssen und geriebenem Parmesan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Folientitel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6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bschni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el des Abschnitts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Titel des Abschnitts</a:t>
            </a:r>
          </a:p>
        </p:txBody>
      </p:sp>
      <p:sp>
        <p:nvSpPr>
          <p:cNvPr id="72" name="Foliennumm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Folientitel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80" name="Folien-Untertitel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Folien-Untertitel</a:t>
            </a:r>
          </a:p>
        </p:txBody>
      </p:sp>
      <p:sp>
        <p:nvSpPr>
          <p:cNvPr id="8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-Titel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Agenda-Titel</a:t>
            </a:r>
          </a:p>
        </p:txBody>
      </p:sp>
      <p:sp>
        <p:nvSpPr>
          <p:cNvPr id="89" name="Agenda-Untertitel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Agenda-Untertitel</a:t>
            </a:r>
          </a:p>
        </p:txBody>
      </p:sp>
      <p:sp>
        <p:nvSpPr>
          <p:cNvPr id="90" name="Textebene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Agendathemen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titel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Folientitel</a:t>
            </a:r>
          </a:p>
        </p:txBody>
      </p:sp>
      <p:sp>
        <p:nvSpPr>
          <p:cNvPr id="3" name="Textebene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Foliennumm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6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Teaser Hackathon.jpg" descr="Teaser Hackathon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318174" y="-177374"/>
            <a:ext cx="25020348" cy="140707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kelett-img1.png" descr="Skelett-img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302049" y="-1699774"/>
            <a:ext cx="27308871" cy="17518901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Rechteck"/>
          <p:cNvSpPr/>
          <p:nvPr/>
        </p:nvSpPr>
        <p:spPr>
          <a:xfrm>
            <a:off x="15333366" y="-541055"/>
            <a:ext cx="10420746" cy="157585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1" name="Grund-skelett"/>
          <p:cNvSpPr txBox="1"/>
          <p:nvPr>
            <p:ph type="body" sz="quarter" idx="1"/>
          </p:nvPr>
        </p:nvSpPr>
        <p:spPr>
          <a:xfrm>
            <a:off x="15453248" y="-1205599"/>
            <a:ext cx="8744230" cy="7241584"/>
          </a:xfrm>
          <a:prstGeom prst="rect">
            <a:avLst/>
          </a:prstGeom>
        </p:spPr>
        <p:txBody>
          <a:bodyPr/>
          <a:lstStyle>
            <a:lvl1pPr>
              <a:defRPr spc="-200" sz="20000"/>
            </a:lvl1pPr>
          </a:lstStyle>
          <a:p>
            <a:pPr/>
            <a:r>
              <a:t>Grund-skelett</a:t>
            </a:r>
          </a:p>
        </p:txBody>
      </p:sp>
      <p:sp>
        <p:nvSpPr>
          <p:cNvPr id="182" name="Greifarm"/>
          <p:cNvSpPr txBox="1"/>
          <p:nvPr/>
        </p:nvSpPr>
        <p:spPr>
          <a:xfrm>
            <a:off x="17996639" y="6779052"/>
            <a:ext cx="3657449" cy="1118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Greifarm</a:t>
            </a:r>
          </a:p>
        </p:txBody>
      </p:sp>
      <p:sp>
        <p:nvSpPr>
          <p:cNvPr id="183" name="Sensorarm"/>
          <p:cNvSpPr txBox="1"/>
          <p:nvPr/>
        </p:nvSpPr>
        <p:spPr>
          <a:xfrm>
            <a:off x="17546513" y="8640437"/>
            <a:ext cx="4557701" cy="1118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Sensorarm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Skelett-img4.png" descr="Skelett-img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7" y="-271274"/>
            <a:ext cx="18142503" cy="14258548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Rechteck"/>
          <p:cNvSpPr/>
          <p:nvPr/>
        </p:nvSpPr>
        <p:spPr>
          <a:xfrm>
            <a:off x="15333366" y="-541055"/>
            <a:ext cx="10420746" cy="157585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7" name="Grund-skelett"/>
          <p:cNvSpPr txBox="1"/>
          <p:nvPr>
            <p:ph type="body" sz="quarter" idx="1"/>
          </p:nvPr>
        </p:nvSpPr>
        <p:spPr>
          <a:xfrm>
            <a:off x="15453248" y="-1205599"/>
            <a:ext cx="8744230" cy="7241584"/>
          </a:xfrm>
          <a:prstGeom prst="rect">
            <a:avLst/>
          </a:prstGeom>
        </p:spPr>
        <p:txBody>
          <a:bodyPr/>
          <a:lstStyle>
            <a:lvl1pPr>
              <a:defRPr spc="-200" sz="20000"/>
            </a:lvl1pPr>
          </a:lstStyle>
          <a:p>
            <a:pPr/>
            <a:r>
              <a:t>Grund-skelett</a:t>
            </a:r>
          </a:p>
        </p:txBody>
      </p:sp>
      <p:sp>
        <p:nvSpPr>
          <p:cNvPr id="188" name="Greifarm"/>
          <p:cNvSpPr txBox="1"/>
          <p:nvPr/>
        </p:nvSpPr>
        <p:spPr>
          <a:xfrm>
            <a:off x="17996639" y="6779052"/>
            <a:ext cx="3657449" cy="1118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Greifarm</a:t>
            </a:r>
          </a:p>
        </p:txBody>
      </p:sp>
      <p:sp>
        <p:nvSpPr>
          <p:cNvPr id="189" name="Sensorarm"/>
          <p:cNvSpPr txBox="1"/>
          <p:nvPr/>
        </p:nvSpPr>
        <p:spPr>
          <a:xfrm>
            <a:off x="17546513" y="8640437"/>
            <a:ext cx="4557701" cy="1118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Sensorarm</a:t>
            </a:r>
          </a:p>
        </p:txBody>
      </p:sp>
      <p:sp>
        <p:nvSpPr>
          <p:cNvPr id="190" name="Mobil"/>
          <p:cNvSpPr txBox="1"/>
          <p:nvPr/>
        </p:nvSpPr>
        <p:spPr>
          <a:xfrm>
            <a:off x="18642898" y="10501823"/>
            <a:ext cx="2364931" cy="1118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Mobil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reifer-img2.png" descr="Greifer-img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145304" y="-754738"/>
            <a:ext cx="23609124" cy="15225476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Rechteck"/>
          <p:cNvSpPr/>
          <p:nvPr/>
        </p:nvSpPr>
        <p:spPr>
          <a:xfrm>
            <a:off x="15333366" y="-541055"/>
            <a:ext cx="10420746" cy="157585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4" name="Hand"/>
          <p:cNvSpPr txBox="1"/>
          <p:nvPr>
            <p:ph type="body" sz="quarter" idx="1"/>
          </p:nvPr>
        </p:nvSpPr>
        <p:spPr>
          <a:xfrm>
            <a:off x="15453248" y="-1205599"/>
            <a:ext cx="8744230" cy="7241584"/>
          </a:xfrm>
          <a:prstGeom prst="rect">
            <a:avLst/>
          </a:prstGeom>
        </p:spPr>
        <p:txBody>
          <a:bodyPr/>
          <a:lstStyle>
            <a:lvl1pPr>
              <a:defRPr spc="-200" sz="20000"/>
            </a:lvl1pPr>
          </a:lstStyle>
          <a:p>
            <a:pPr/>
            <a:r>
              <a:t>Hand</a:t>
            </a:r>
          </a:p>
        </p:txBody>
      </p:sp>
      <p:sp>
        <p:nvSpPr>
          <p:cNvPr id="195" name="Verpflegung"/>
          <p:cNvSpPr txBox="1"/>
          <p:nvPr/>
        </p:nvSpPr>
        <p:spPr>
          <a:xfrm>
            <a:off x="17325279" y="6779052"/>
            <a:ext cx="5000169" cy="1118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Verpflegung</a:t>
            </a:r>
          </a:p>
        </p:txBody>
      </p:sp>
      <p:sp>
        <p:nvSpPr>
          <p:cNvPr id="196" name="Transport"/>
          <p:cNvSpPr txBox="1"/>
          <p:nvPr/>
        </p:nvSpPr>
        <p:spPr>
          <a:xfrm>
            <a:off x="17821779" y="8640437"/>
            <a:ext cx="4007169" cy="1118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Transport</a:t>
            </a:r>
          </a:p>
        </p:txBody>
      </p:sp>
      <p:sp>
        <p:nvSpPr>
          <p:cNvPr id="197" name="Unterstützung"/>
          <p:cNvSpPr txBox="1"/>
          <p:nvPr/>
        </p:nvSpPr>
        <p:spPr>
          <a:xfrm>
            <a:off x="16875579" y="10501823"/>
            <a:ext cx="5899570" cy="1118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Unterstützung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Sensor-img1.png" descr="Sensor-img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63648" y="-839412"/>
            <a:ext cx="23318629" cy="15394824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Rechteck"/>
          <p:cNvSpPr/>
          <p:nvPr/>
        </p:nvSpPr>
        <p:spPr>
          <a:xfrm>
            <a:off x="15333366" y="-541055"/>
            <a:ext cx="10420746" cy="157585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1" name="Sensor"/>
          <p:cNvSpPr txBox="1"/>
          <p:nvPr>
            <p:ph type="body" sz="quarter" idx="1"/>
          </p:nvPr>
        </p:nvSpPr>
        <p:spPr>
          <a:xfrm>
            <a:off x="15453248" y="-1205599"/>
            <a:ext cx="8744230" cy="7241584"/>
          </a:xfrm>
          <a:prstGeom prst="rect">
            <a:avLst/>
          </a:prstGeom>
        </p:spPr>
        <p:txBody>
          <a:bodyPr/>
          <a:lstStyle>
            <a:lvl1pPr>
              <a:defRPr spc="-200" sz="20000"/>
            </a:lvl1pPr>
          </a:lstStyle>
          <a:p>
            <a:pPr/>
            <a:r>
              <a:t>Sensor</a:t>
            </a:r>
          </a:p>
        </p:txBody>
      </p:sp>
      <p:sp>
        <p:nvSpPr>
          <p:cNvPr id="202" name="Modulares Plug &amp; Play"/>
          <p:cNvSpPr txBox="1"/>
          <p:nvPr/>
        </p:nvSpPr>
        <p:spPr>
          <a:xfrm>
            <a:off x="17475888" y="7647554"/>
            <a:ext cx="4698951" cy="21597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6700"/>
            </a:pPr>
            <a:r>
              <a:t>Modulares</a:t>
            </a:r>
            <a:br/>
            <a:r>
              <a:t>Plug &amp; Play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rundplatte-img1.png" descr="Grundplatte-img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381160" y="-146266"/>
            <a:ext cx="18903468" cy="14008532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Rechteck"/>
          <p:cNvSpPr/>
          <p:nvPr/>
        </p:nvSpPr>
        <p:spPr>
          <a:xfrm>
            <a:off x="15333366" y="-541055"/>
            <a:ext cx="10420746" cy="157585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6" name="Mobilität"/>
          <p:cNvSpPr txBox="1"/>
          <p:nvPr>
            <p:ph type="body" sz="quarter" idx="1"/>
          </p:nvPr>
        </p:nvSpPr>
        <p:spPr>
          <a:xfrm>
            <a:off x="15453248" y="-1205599"/>
            <a:ext cx="8744230" cy="7241584"/>
          </a:xfrm>
          <a:prstGeom prst="rect">
            <a:avLst/>
          </a:prstGeom>
        </p:spPr>
        <p:txBody>
          <a:bodyPr/>
          <a:lstStyle>
            <a:lvl1pPr>
              <a:defRPr spc="-132" sz="13200"/>
            </a:lvl1pPr>
          </a:lstStyle>
          <a:p>
            <a:pPr/>
            <a:r>
              <a:t>Mobilität</a:t>
            </a:r>
          </a:p>
        </p:txBody>
      </p:sp>
      <p:sp>
        <p:nvSpPr>
          <p:cNvPr id="207" name="360° Rotation"/>
          <p:cNvSpPr txBox="1"/>
          <p:nvPr/>
        </p:nvSpPr>
        <p:spPr>
          <a:xfrm>
            <a:off x="17037250" y="8168254"/>
            <a:ext cx="5576228" cy="1118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360° Rotation</a:t>
            </a:r>
          </a:p>
        </p:txBody>
      </p:sp>
      <p:sp>
        <p:nvSpPr>
          <p:cNvPr id="208" name="Dualmotor"/>
          <p:cNvSpPr txBox="1"/>
          <p:nvPr/>
        </p:nvSpPr>
        <p:spPr>
          <a:xfrm>
            <a:off x="17626072" y="6779052"/>
            <a:ext cx="4398583" cy="1118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Dualmotor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Unsere Lösung:"/>
          <p:cNvSpPr txBox="1"/>
          <p:nvPr>
            <p:ph type="body" sz="half" idx="1"/>
          </p:nvPr>
        </p:nvSpPr>
        <p:spPr>
          <a:xfrm>
            <a:off x="1206500" y="706729"/>
            <a:ext cx="21971000" cy="3874314"/>
          </a:xfrm>
          <a:prstGeom prst="rect">
            <a:avLst/>
          </a:prstGeom>
        </p:spPr>
        <p:txBody>
          <a:bodyPr/>
          <a:lstStyle/>
          <a:p>
            <a:pPr/>
            <a:r>
              <a:t>Unsere Lösung:</a:t>
            </a:r>
          </a:p>
        </p:txBody>
      </p:sp>
      <p:sp>
        <p:nvSpPr>
          <p:cNvPr id="211" name="HayMax."/>
          <p:cNvSpPr txBox="1"/>
          <p:nvPr/>
        </p:nvSpPr>
        <p:spPr>
          <a:xfrm>
            <a:off x="1219200" y="2713258"/>
            <a:ext cx="21945600" cy="72415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>
              <a:lnSpc>
                <a:spcPct val="80000"/>
              </a:lnSpc>
              <a:defRPr b="1" spc="-222" sz="22200">
                <a:solidFill>
                  <a:srgbClr val="000000"/>
                </a:solidFill>
              </a:defRPr>
            </a:lvl1pPr>
          </a:lstStyle>
          <a:p>
            <a:pPr/>
            <a:r>
              <a:t>HayMax.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Winkeh264.mp4" descr="Winkeh264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80" fill="hold"/>
                                        <p:tgtEl>
                                          <p:spTgt spid="2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13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13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1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Fachkräfte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Fachkräfte</a:t>
            </a:r>
          </a:p>
        </p:txBody>
      </p:sp>
      <p:sp>
        <p:nvSpPr>
          <p:cNvPr id="156" name="fehlen.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fehlen.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Automatisierung"/>
          <p:cNvSpPr txBox="1"/>
          <p:nvPr>
            <p:ph type="body" idx="1"/>
          </p:nvPr>
        </p:nvSpPr>
        <p:spPr>
          <a:xfrm>
            <a:off x="1206500" y="1075927"/>
            <a:ext cx="21945600" cy="7241584"/>
          </a:xfrm>
          <a:prstGeom prst="rect">
            <a:avLst/>
          </a:prstGeom>
        </p:spPr>
        <p:txBody>
          <a:bodyPr/>
          <a:lstStyle>
            <a:lvl1pPr>
              <a:defRPr spc="-209" sz="21000"/>
            </a:lvl1pPr>
          </a:lstStyle>
          <a:p>
            <a:pPr/>
            <a:r>
              <a:t>Automatisierung</a:t>
            </a:r>
          </a:p>
        </p:txBody>
      </p:sp>
      <p:sp>
        <p:nvSpPr>
          <p:cNvPr id="159" name="repetitiver Aufgabe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repetitiver Aufgaben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uls messen"/>
          <p:cNvSpPr txBox="1"/>
          <p:nvPr>
            <p:ph type="body" sz="half" idx="1"/>
          </p:nvPr>
        </p:nvSpPr>
        <p:spPr>
          <a:xfrm>
            <a:off x="1206500" y="4248504"/>
            <a:ext cx="21971000" cy="5098782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b="1" sz="8500"/>
            </a:lvl1pPr>
          </a:lstStyle>
          <a:p>
            <a:pPr/>
            <a:r>
              <a:t>Puls messen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uls messen…"/>
          <p:cNvSpPr txBox="1"/>
          <p:nvPr>
            <p:ph type="body" sz="half" idx="1"/>
          </p:nvPr>
        </p:nvSpPr>
        <p:spPr>
          <a:xfrm>
            <a:off x="1206500" y="4248504"/>
            <a:ext cx="21971000" cy="5098782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b="1" sz="8500"/>
            </a:pPr>
            <a:r>
              <a:t>Puls messen</a:t>
            </a:r>
          </a:p>
          <a:p>
            <a:pPr marL="0" indent="0" algn="ctr">
              <a:buSzTx/>
              <a:buNone/>
              <a:defRPr b="1" sz="8500"/>
            </a:pPr>
            <a:r>
              <a:t>Pulsoxymetrie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uls messen…"/>
          <p:cNvSpPr txBox="1"/>
          <p:nvPr>
            <p:ph type="body" sz="half" idx="1"/>
          </p:nvPr>
        </p:nvSpPr>
        <p:spPr>
          <a:xfrm>
            <a:off x="1206500" y="4248504"/>
            <a:ext cx="21971000" cy="5098782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b="1" sz="8500"/>
            </a:pPr>
            <a:r>
              <a:t>Puls messen</a:t>
            </a:r>
          </a:p>
          <a:p>
            <a:pPr marL="0" indent="0" algn="ctr">
              <a:buSzTx/>
              <a:buNone/>
              <a:defRPr b="1" sz="8500"/>
            </a:pPr>
            <a:r>
              <a:t>Pulsoxymetrie</a:t>
            </a:r>
          </a:p>
          <a:p>
            <a:pPr marL="0" indent="0" algn="ctr">
              <a:buSzTx/>
              <a:buNone/>
              <a:defRPr b="1" sz="8500"/>
            </a:pPr>
            <a:r>
              <a:t>Köpertemperatur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Unsere Lösung:"/>
          <p:cNvSpPr txBox="1"/>
          <p:nvPr>
            <p:ph type="body" sz="half" idx="1"/>
          </p:nvPr>
        </p:nvSpPr>
        <p:spPr>
          <a:xfrm>
            <a:off x="1206500" y="706729"/>
            <a:ext cx="21971000" cy="3874314"/>
          </a:xfrm>
          <a:prstGeom prst="rect">
            <a:avLst/>
          </a:prstGeom>
        </p:spPr>
        <p:txBody>
          <a:bodyPr/>
          <a:lstStyle/>
          <a:p>
            <a:pPr/>
            <a:r>
              <a:t>Unsere Lösung:</a:t>
            </a:r>
          </a:p>
        </p:txBody>
      </p:sp>
      <p:sp>
        <p:nvSpPr>
          <p:cNvPr id="168" name="HayMax."/>
          <p:cNvSpPr txBox="1"/>
          <p:nvPr/>
        </p:nvSpPr>
        <p:spPr>
          <a:xfrm>
            <a:off x="1219200" y="2713258"/>
            <a:ext cx="21945600" cy="72415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>
              <a:lnSpc>
                <a:spcPct val="80000"/>
              </a:lnSpc>
              <a:defRPr b="1" spc="-222" sz="22200">
                <a:solidFill>
                  <a:srgbClr val="000000"/>
                </a:solidFill>
              </a:defRPr>
            </a:lvl1pPr>
          </a:lstStyle>
          <a:p>
            <a:pPr/>
            <a:r>
              <a:t>HayMax.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kelett-img1.png" descr="Skelett-img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302049" y="-1699774"/>
            <a:ext cx="27308871" cy="17518901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Rechteck"/>
          <p:cNvSpPr/>
          <p:nvPr/>
        </p:nvSpPr>
        <p:spPr>
          <a:xfrm>
            <a:off x="15333366" y="-541055"/>
            <a:ext cx="10420746" cy="157585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2" name="Grund-skelett"/>
          <p:cNvSpPr txBox="1"/>
          <p:nvPr>
            <p:ph type="body" sz="quarter" idx="1"/>
          </p:nvPr>
        </p:nvSpPr>
        <p:spPr>
          <a:xfrm>
            <a:off x="15453248" y="-1205599"/>
            <a:ext cx="8744230" cy="7241584"/>
          </a:xfrm>
          <a:prstGeom prst="rect">
            <a:avLst/>
          </a:prstGeom>
        </p:spPr>
        <p:txBody>
          <a:bodyPr/>
          <a:lstStyle>
            <a:lvl1pPr>
              <a:defRPr spc="-200" sz="20000"/>
            </a:lvl1pPr>
          </a:lstStyle>
          <a:p>
            <a:pPr/>
            <a:r>
              <a:t>Grund-skelett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kelett-img1.png" descr="Skelett-img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302049" y="-1699774"/>
            <a:ext cx="27308871" cy="17518901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Rechteck"/>
          <p:cNvSpPr/>
          <p:nvPr/>
        </p:nvSpPr>
        <p:spPr>
          <a:xfrm>
            <a:off x="15333366" y="-541055"/>
            <a:ext cx="10420746" cy="157585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6" name="Grund-skelett"/>
          <p:cNvSpPr txBox="1"/>
          <p:nvPr>
            <p:ph type="body" sz="quarter" idx="1"/>
          </p:nvPr>
        </p:nvSpPr>
        <p:spPr>
          <a:xfrm>
            <a:off x="15453248" y="-1205599"/>
            <a:ext cx="8744230" cy="7241584"/>
          </a:xfrm>
          <a:prstGeom prst="rect">
            <a:avLst/>
          </a:prstGeom>
        </p:spPr>
        <p:txBody>
          <a:bodyPr/>
          <a:lstStyle>
            <a:lvl1pPr>
              <a:defRPr spc="-200" sz="20000"/>
            </a:lvl1pPr>
          </a:lstStyle>
          <a:p>
            <a:pPr/>
            <a:r>
              <a:t>Grund-skelett</a:t>
            </a:r>
          </a:p>
        </p:txBody>
      </p:sp>
      <p:sp>
        <p:nvSpPr>
          <p:cNvPr id="177" name="Greifarm"/>
          <p:cNvSpPr txBox="1"/>
          <p:nvPr/>
        </p:nvSpPr>
        <p:spPr>
          <a:xfrm>
            <a:off x="17996639" y="6779052"/>
            <a:ext cx="3657449" cy="1118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Greifarm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